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7"/>
  </p:notesMasterIdLst>
  <p:sldIdLst>
    <p:sldId id="257" r:id="rId3"/>
    <p:sldId id="261" r:id="rId4"/>
    <p:sldId id="281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272" r:id="rId15"/>
    <p:sldId id="282" r:id="rId16"/>
    <p:sldId id="309" r:id="rId17"/>
    <p:sldId id="271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28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ED0F6-6D66-4269-B5E1-996FC600A062}">
          <p14:sldIdLst>
            <p14:sldId id="257"/>
          </p14:sldIdLst>
        </p14:section>
        <p14:section name="Untitled Section" id="{0CF0172F-758D-4CF4-94A0-9ACA909817F4}">
          <p14:sldIdLst>
            <p14:sldId id="261"/>
            <p14:sldId id="281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72"/>
            <p14:sldId id="282"/>
            <p14:sldId id="309"/>
            <p14:sldId id="271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0000"/>
    <a:srgbClr val="F8C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434" autoAdjust="0"/>
  </p:normalViewPr>
  <p:slideViewPr>
    <p:cSldViewPr snapToGrid="0">
      <p:cViewPr varScale="1">
        <p:scale>
          <a:sx n="63" d="100"/>
          <a:sy n="63" d="100"/>
        </p:scale>
        <p:origin x="140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AA9A3-11C2-4A49-8330-D70756DC17E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4B28D-B4C0-488F-8CB7-6EECD81E3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5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513C97-892D-45A2-9916-3FB0207542F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876973" y="8694965"/>
            <a:ext cx="2981027" cy="44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defTabSz="914485"/>
            <a:fld id="{61346020-719E-45FC-AA8E-7489E5BD5DEF}" type="slidenum">
              <a:rPr lang="en-US" sz="1200">
                <a:latin typeface="Times New Roman" pitchFamily="18" charset="0"/>
              </a:rPr>
              <a:pPr algn="r" defTabSz="914485"/>
              <a:t>1</a:t>
            </a:fld>
            <a:endParaRPr lang="en-US" sz="1200" dirty="0">
              <a:latin typeface="Times New Roman" pitchFamily="18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674688"/>
            <a:ext cx="4595813" cy="3448050"/>
          </a:xfrm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946" y="4346727"/>
            <a:ext cx="5066109" cy="4122964"/>
          </a:xfrm>
          <a:noFill/>
          <a:ln/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0715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B28D-B4C0-488F-8CB7-6EECD81E3E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1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B28D-B4C0-488F-8CB7-6EECD81E3E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4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B28D-B4C0-488F-8CB7-6EECD81E3E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3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1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3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67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Circuit Board"/>
          <p:cNvPicPr>
            <a:picLocks noChangeAspect="1" noChangeArrowheads="1"/>
          </p:cNvPicPr>
          <p:nvPr userDrawn="1"/>
        </p:nvPicPr>
        <p:blipFill>
          <a:blip r:embed="rId2" cstate="print">
            <a:lum bright="-20000"/>
          </a:blip>
          <a:srcRect/>
          <a:stretch>
            <a:fillRect/>
          </a:stretch>
        </p:blipFill>
        <p:spPr bwMode="auto">
          <a:xfrm>
            <a:off x="0" y="0"/>
            <a:ext cx="5135563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9" descr="Touring Bik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0"/>
            <a:ext cx="4572000" cy="355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0"/>
          <p:cNvSpPr>
            <a:spLocks noChangeArrowheads="1"/>
          </p:cNvSpPr>
          <p:nvPr userDrawn="1"/>
        </p:nvSpPr>
        <p:spPr bwMode="auto">
          <a:xfrm>
            <a:off x="0" y="3433763"/>
            <a:ext cx="9144000" cy="34242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161925" y="6527800"/>
            <a:ext cx="43354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pic>
        <p:nvPicPr>
          <p:cNvPr id="8" name="Picture 24" descr="AHM-trans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3429000"/>
            <a:ext cx="1752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0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1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C6549E7-1843-446C-904F-B8E6CEE91663}" type="slidenum">
              <a:rPr 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51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62348-3E12-451D-B826-CB42CB11E0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1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1F38D-C330-4DE2-A36E-253A0DED4B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73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0263" y="1047750"/>
            <a:ext cx="3986212" cy="5084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8875" y="1047750"/>
            <a:ext cx="3986213" cy="5084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C542E-9E5D-4D84-9FB6-0A836E5E1C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7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FE4D2-7E84-4782-8B8D-1C05079CA7E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44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A54BA-B66B-42A7-BCBC-420FB2CC12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89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3D07D-342E-47DE-802E-398CBC52E9F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3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EEFD4-0C76-4F8B-8C84-4EA947F1C9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1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64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CFD67-BAD1-4D9C-A5C1-61255819CA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98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A42C3-0EE7-4556-8CD0-174FA53F55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2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24675" y="214313"/>
            <a:ext cx="2030413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263" y="214313"/>
            <a:ext cx="59420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FA25B-3ECC-4FEE-8805-5628D7AD41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9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3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1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54B6B-75D1-4B79-9C25-4AB829BD42DF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0089-D41B-41DD-981D-D9D426EB9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9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1047750"/>
            <a:ext cx="8124825" cy="508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ahoma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ahoma" pitchFamily="34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397D8E-79EC-4753-A741-68104B555E7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110" name="AC Banner"/>
          <p:cNvSpPr>
            <a:spLocks noChangeArrowheads="1"/>
          </p:cNvSpPr>
          <p:nvPr userDrawn="1"/>
        </p:nvSpPr>
        <p:spPr bwMode="auto">
          <a:xfrm>
            <a:off x="0" y="0"/>
            <a:ext cx="9144000" cy="868363"/>
          </a:xfrm>
          <a:prstGeom prst="rect">
            <a:avLst/>
          </a:prstGeom>
          <a:solidFill>
            <a:srgbClr val="FF0000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32" name="Picture 16" descr="Circuit Board"/>
          <p:cNvPicPr>
            <a:picLocks noChangeAspect="1" noChangeArrowheads="1"/>
          </p:cNvPicPr>
          <p:nvPr userDrawn="1"/>
        </p:nvPicPr>
        <p:blipFill>
          <a:blip r:embed="rId13" cstate="print">
            <a:lum bright="-20000"/>
          </a:blip>
          <a:srcRect/>
          <a:stretch>
            <a:fillRect/>
          </a:stretch>
        </p:blipFill>
        <p:spPr bwMode="auto">
          <a:xfrm>
            <a:off x="0" y="0"/>
            <a:ext cx="1296988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194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" y="0"/>
            <a:ext cx="4008435" cy="321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8437" y="-6350"/>
            <a:ext cx="5135563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10"/>
          <p:cNvSpPr>
            <a:spLocks noChangeArrowheads="1"/>
          </p:cNvSpPr>
          <p:nvPr/>
        </p:nvSpPr>
        <p:spPr bwMode="auto">
          <a:xfrm>
            <a:off x="0" y="3210560"/>
            <a:ext cx="9144000" cy="367079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u="none" dirty="0"/>
          </a:p>
          <a:p>
            <a:endParaRPr lang="en-US" altLang="ko-KR" sz="2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  <a:p>
            <a:endParaRPr lang="en-US" altLang="ko-KR" sz="24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  <a:p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              </a:t>
            </a:r>
            <a:endParaRPr lang="id-ID" sz="2400" u="none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25046" y="-393973"/>
            <a:ext cx="8134769" cy="199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35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5pPr>
            <a:lvl6pPr marL="342900" algn="r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6pPr>
            <a:lvl7pPr marL="685800" algn="r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7pPr>
            <a:lvl8pPr marL="1028700" algn="r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8pPr>
            <a:lvl9pPr marL="1371600" algn="r" rtl="0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8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PEMBANGUNAN    SISTEM   INFORMASI MANAJEMEN DAN MARKETING USAHA MAKARONI MASIM BERBASIS WEB</a:t>
            </a:r>
            <a:endParaRPr lang="en-ID" sz="28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024FE-8613-43A1-944B-45EED629B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07" y="3183255"/>
            <a:ext cx="2110033" cy="2140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B4A16-33F7-4ABB-9523-C12FE9F853FF}"/>
              </a:ext>
            </a:extLst>
          </p:cNvPr>
          <p:cNvSpPr txBox="1"/>
          <p:nvPr/>
        </p:nvSpPr>
        <p:spPr>
          <a:xfrm>
            <a:off x="5889175" y="3216458"/>
            <a:ext cx="2760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cs typeface="Arial" pitchFamily="34" charset="0"/>
              </a:rPr>
              <a:t>          	</a:t>
            </a:r>
            <a:r>
              <a:rPr lang="id-ID" altLang="ko-KR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Disusun Oleh :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             Elisa Septiani Lubis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              </a:t>
            </a:r>
            <a:r>
              <a:rPr lang="id-ID" altLang="ko-KR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NIM : 0</a:t>
            </a:r>
            <a:r>
              <a:rPr lang="en-US" altLang="ko-KR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204181016</a:t>
            </a:r>
            <a:endParaRPr lang="ko-KR" altLang="en-US" b="1" dirty="0">
              <a:solidFill>
                <a:schemeClr val="bg1"/>
              </a:solidFill>
              <a:latin typeface="Cambria Math" panose="02040503050406030204" pitchFamily="18" charset="0"/>
              <a:cs typeface="Arial" pitchFamily="34" charset="0"/>
            </a:endParaRPr>
          </a:p>
          <a:p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143E3-FF89-44D3-A549-0E4CAD304EC6}"/>
              </a:ext>
            </a:extLst>
          </p:cNvPr>
          <p:cNvSpPr txBox="1"/>
          <p:nvPr/>
        </p:nvSpPr>
        <p:spPr>
          <a:xfrm>
            <a:off x="831350" y="5221848"/>
            <a:ext cx="7122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PROGRAM STUDI D3 MANAJEMEN INFORMATIKA</a:t>
            </a:r>
          </a:p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FAKULTAS ILMU KOMPUTER</a:t>
            </a:r>
          </a:p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UNIVERSITAS NASIONAL PASIM</a:t>
            </a:r>
          </a:p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BANDUNG</a:t>
            </a:r>
            <a:endParaRPr lang="ko-KR" altLang="en-US" sz="2000" b="1" dirty="0">
              <a:solidFill>
                <a:schemeClr val="bg1"/>
              </a:solidFill>
              <a:latin typeface="Cambria Math" panose="02040503050406030204" pitchFamily="18" charset="0"/>
              <a:cs typeface="Arial" pitchFamily="34" charset="0"/>
            </a:endParaRPr>
          </a:p>
          <a:p>
            <a:endParaRPr lang="en-ID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4663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83640" y="109852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701799" y="292152"/>
            <a:ext cx="8317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Perancangan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Sistem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A14737-7508-4D2A-93B8-3E9BFEB32B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78" y="2052320"/>
            <a:ext cx="7127241" cy="4906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DAC8C-366F-4DFB-A48F-2C972FEF7F89}"/>
              </a:ext>
            </a:extLst>
          </p:cNvPr>
          <p:cNvSpPr txBox="1"/>
          <p:nvPr/>
        </p:nvSpPr>
        <p:spPr>
          <a:xfrm>
            <a:off x="279531" y="2421343"/>
            <a:ext cx="2290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Pegawai</a:t>
            </a:r>
            <a:r>
              <a:rPr lang="en-US" sz="2000" b="1" dirty="0"/>
              <a:t>/Admin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350741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83640" y="109852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701799" y="292152"/>
            <a:ext cx="8317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Perancangan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Sistem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DAC8C-366F-4DFB-A48F-2C972FEF7F89}"/>
              </a:ext>
            </a:extLst>
          </p:cNvPr>
          <p:cNvSpPr txBox="1"/>
          <p:nvPr/>
        </p:nvSpPr>
        <p:spPr>
          <a:xfrm>
            <a:off x="213360" y="2403870"/>
            <a:ext cx="2077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Pelanggan</a:t>
            </a:r>
            <a:endParaRPr lang="en-ID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259D63-0484-43AA-B47D-98D5A8AEF8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12" y="2166886"/>
            <a:ext cx="5846128" cy="47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83640" y="109852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701799" y="292152"/>
            <a:ext cx="8317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Perancangan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Sistem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DAC8C-366F-4DFB-A48F-2C972FEF7F89}"/>
              </a:ext>
            </a:extLst>
          </p:cNvPr>
          <p:cNvSpPr txBox="1"/>
          <p:nvPr/>
        </p:nvSpPr>
        <p:spPr>
          <a:xfrm>
            <a:off x="213360" y="2403870"/>
            <a:ext cx="260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Pemilik</a:t>
            </a:r>
            <a:r>
              <a:rPr lang="en-US" sz="2800" b="1" dirty="0"/>
              <a:t> </a:t>
            </a:r>
            <a:r>
              <a:rPr lang="en-US" sz="2800" b="1" dirty="0" err="1"/>
              <a:t>perusahaan</a:t>
            </a:r>
            <a:endParaRPr lang="en-ID" sz="28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0C3A80-0076-4CC5-B691-594A482991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7" y="1997740"/>
            <a:ext cx="6295073" cy="46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836713"/>
            <a:ext cx="9132888" cy="6021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</a:rPr>
              <a:t>Halaman Login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90B8BB-7792-4E38-84DB-2F8BE3060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477865"/>
            <a:ext cx="5405120" cy="507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9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924560"/>
            <a:ext cx="8906004" cy="51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</a:rPr>
              <a:t>Halaman Utama 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117A1-8546-4AAF-8486-EB725BF7CA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2" y="1391920"/>
            <a:ext cx="9132888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924560"/>
            <a:ext cx="8906004" cy="51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</a:rPr>
              <a:t>Halaman Utama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Pelanggan</a:t>
            </a:r>
            <a:endParaRPr lang="en-US" sz="2400" b="1" kern="0" dirty="0">
              <a:solidFill>
                <a:srgbClr val="0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117A1-8546-4AAF-8486-EB725BF7CA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2" y="1361440"/>
            <a:ext cx="9224328" cy="54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0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975360"/>
            <a:ext cx="8780929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4497"/>
            <a:ext cx="9132888" cy="5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975360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4497"/>
            <a:ext cx="9132888" cy="5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9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975360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4497"/>
            <a:ext cx="9132888" cy="5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Rasa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8046"/>
            <a:ext cx="9132888" cy="5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descr="pasim&#10;"/>
          <p:cNvSpPr txBox="1">
            <a:spLocks/>
          </p:cNvSpPr>
          <p:nvPr/>
        </p:nvSpPr>
        <p:spPr bwMode="auto">
          <a:xfrm>
            <a:off x="0" y="827927"/>
            <a:ext cx="9143999" cy="6495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dirty="0"/>
          </a:p>
          <a:p>
            <a:pPr marL="538163" indent="-450850">
              <a:buFont typeface="Wingdings" panose="05000000000000000000" pitchFamily="2" charset="2"/>
              <a:buChar char="§"/>
            </a:pPr>
            <a:endParaRPr lang="en-US" dirty="0"/>
          </a:p>
          <a:p>
            <a:pPr marL="538163" indent="-450850">
              <a:buFont typeface="Wingdings" panose="05000000000000000000" pitchFamily="2" charset="2"/>
              <a:buChar char="§"/>
            </a:pPr>
            <a:endParaRPr lang="en-US" dirty="0"/>
          </a:p>
          <a:p>
            <a:pPr marL="538163" indent="-450850">
              <a:buFont typeface="Wingdings" panose="05000000000000000000" pitchFamily="2" charset="2"/>
              <a:buChar char="§"/>
            </a:pPr>
            <a:endParaRPr lang="en-US" dirty="0"/>
          </a:p>
          <a:p>
            <a:pPr marL="538163" indent="-450850">
              <a:buFont typeface="Wingdings" panose="05000000000000000000" pitchFamily="2" charset="2"/>
              <a:buChar char="§"/>
            </a:pPr>
            <a:endParaRPr lang="id-ID" dirty="0"/>
          </a:p>
        </p:txBody>
      </p:sp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874712" y="91440"/>
            <a:ext cx="7761288" cy="67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kern="0" dirty="0">
                <a:solidFill>
                  <a:srgbClr val="FFFFFF"/>
                </a:solidFill>
                <a:latin typeface="Arial Rounded MT Bold" panose="020F0704030504030204" pitchFamily="34" charset="0"/>
                <a:ea typeface="+mj-ea"/>
                <a:cs typeface="Times New Roman" panose="02020603050405020304" pitchFamily="18" charset="0"/>
              </a:rPr>
              <a:t>POINT PRESENTASI   </a:t>
            </a:r>
            <a:endParaRPr lang="id-ID" sz="3200" b="1" kern="0" dirty="0">
              <a:solidFill>
                <a:srgbClr val="FFFFFF"/>
              </a:solidFill>
              <a:latin typeface="Arial Rounded MT Bold" panose="020F0704030504030204" pitchFamily="34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Microsoft To Do: A Basic Overview &amp; Review | Elegant Themes Bl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r="17750"/>
          <a:stretch/>
        </p:blipFill>
        <p:spPr bwMode="auto">
          <a:xfrm>
            <a:off x="4429760" y="989869"/>
            <a:ext cx="4509650" cy="26494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E8C39E66-0902-4C88-B777-BE2D7A3246FC}"/>
              </a:ext>
            </a:extLst>
          </p:cNvPr>
          <p:cNvSpPr/>
          <p:nvPr/>
        </p:nvSpPr>
        <p:spPr>
          <a:xfrm rot="5400000">
            <a:off x="109393" y="951656"/>
            <a:ext cx="956246" cy="1028448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43CD1-3691-4A33-9D46-1F8A7F9F8A67}"/>
              </a:ext>
            </a:extLst>
          </p:cNvPr>
          <p:cNvSpPr txBox="1"/>
          <p:nvPr/>
        </p:nvSpPr>
        <p:spPr>
          <a:xfrm>
            <a:off x="-32124" y="1177634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BA0E2-7A5A-40E6-8F9E-ADF8FDAA71FD}"/>
              </a:ext>
            </a:extLst>
          </p:cNvPr>
          <p:cNvSpPr txBox="1"/>
          <p:nvPr/>
        </p:nvSpPr>
        <p:spPr>
          <a:xfrm>
            <a:off x="1108787" y="1230119"/>
            <a:ext cx="205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endParaRPr lang="en-U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Isosceles Triangle 3">
            <a:extLst>
              <a:ext uri="{FF2B5EF4-FFF2-40B4-BE49-F238E27FC236}">
                <a16:creationId xmlns:a16="http://schemas.microsoft.com/office/drawing/2014/main" id="{27461C59-A84A-4C9E-9E98-6852A984F50B}"/>
              </a:ext>
            </a:extLst>
          </p:cNvPr>
          <p:cNvSpPr/>
          <p:nvPr/>
        </p:nvSpPr>
        <p:spPr>
          <a:xfrm rot="5400000">
            <a:off x="434478" y="1727260"/>
            <a:ext cx="955322" cy="1042170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1F297-464E-4788-A7F5-976878FF3C0A}"/>
              </a:ext>
            </a:extLst>
          </p:cNvPr>
          <p:cNvSpPr txBox="1"/>
          <p:nvPr/>
        </p:nvSpPr>
        <p:spPr>
          <a:xfrm>
            <a:off x="283182" y="2020167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Isosceles Triangle 3">
            <a:extLst>
              <a:ext uri="{FF2B5EF4-FFF2-40B4-BE49-F238E27FC236}">
                <a16:creationId xmlns:a16="http://schemas.microsoft.com/office/drawing/2014/main" id="{9E3E4C2B-5453-461F-B999-37732FD14063}"/>
              </a:ext>
            </a:extLst>
          </p:cNvPr>
          <p:cNvSpPr/>
          <p:nvPr/>
        </p:nvSpPr>
        <p:spPr>
          <a:xfrm rot="5400000">
            <a:off x="658548" y="2559300"/>
            <a:ext cx="955322" cy="1042170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D3CCB-C665-42FC-BD2C-EE645C4C8A0A}"/>
              </a:ext>
            </a:extLst>
          </p:cNvPr>
          <p:cNvSpPr txBox="1"/>
          <p:nvPr/>
        </p:nvSpPr>
        <p:spPr>
          <a:xfrm>
            <a:off x="507252" y="2852207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Isosceles Triangle 3">
            <a:extLst>
              <a:ext uri="{FF2B5EF4-FFF2-40B4-BE49-F238E27FC236}">
                <a16:creationId xmlns:a16="http://schemas.microsoft.com/office/drawing/2014/main" id="{B721C9B7-E108-4065-A6FC-FA57AB7008EC}"/>
              </a:ext>
            </a:extLst>
          </p:cNvPr>
          <p:cNvSpPr/>
          <p:nvPr/>
        </p:nvSpPr>
        <p:spPr>
          <a:xfrm rot="5400000">
            <a:off x="913526" y="3394402"/>
            <a:ext cx="955322" cy="1042170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5A4E8-5A67-4090-BD22-AE90D276839E}"/>
              </a:ext>
            </a:extLst>
          </p:cNvPr>
          <p:cNvSpPr txBox="1"/>
          <p:nvPr/>
        </p:nvSpPr>
        <p:spPr>
          <a:xfrm>
            <a:off x="762230" y="3687309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Isosceles Triangle 3">
            <a:extLst>
              <a:ext uri="{FF2B5EF4-FFF2-40B4-BE49-F238E27FC236}">
                <a16:creationId xmlns:a16="http://schemas.microsoft.com/office/drawing/2014/main" id="{DB1CF7AE-9E2B-4135-A0BF-F8A74FA90393}"/>
              </a:ext>
            </a:extLst>
          </p:cNvPr>
          <p:cNvSpPr/>
          <p:nvPr/>
        </p:nvSpPr>
        <p:spPr>
          <a:xfrm rot="5400000">
            <a:off x="1185835" y="4213174"/>
            <a:ext cx="955322" cy="1042170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A6828-7A17-4AB9-8238-64B50DAE9649}"/>
              </a:ext>
            </a:extLst>
          </p:cNvPr>
          <p:cNvSpPr txBox="1"/>
          <p:nvPr/>
        </p:nvSpPr>
        <p:spPr>
          <a:xfrm>
            <a:off x="1010365" y="4495218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Isosceles Triangle 3">
            <a:extLst>
              <a:ext uri="{FF2B5EF4-FFF2-40B4-BE49-F238E27FC236}">
                <a16:creationId xmlns:a16="http://schemas.microsoft.com/office/drawing/2014/main" id="{DF380DB1-DB7C-45F7-A189-84DE38AC70C4}"/>
              </a:ext>
            </a:extLst>
          </p:cNvPr>
          <p:cNvSpPr/>
          <p:nvPr/>
        </p:nvSpPr>
        <p:spPr>
          <a:xfrm rot="5400000">
            <a:off x="1473674" y="5018439"/>
            <a:ext cx="953176" cy="1070091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C84C0A-F510-41AF-B204-5A4F8FBD5B95}"/>
              </a:ext>
            </a:extLst>
          </p:cNvPr>
          <p:cNvSpPr txBox="1"/>
          <p:nvPr/>
        </p:nvSpPr>
        <p:spPr>
          <a:xfrm>
            <a:off x="1300395" y="5338185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Isosceles Triangle 3">
            <a:extLst>
              <a:ext uri="{FF2B5EF4-FFF2-40B4-BE49-F238E27FC236}">
                <a16:creationId xmlns:a16="http://schemas.microsoft.com/office/drawing/2014/main" id="{0AC75426-57B1-4E56-8717-7B48DF2A4924}"/>
              </a:ext>
            </a:extLst>
          </p:cNvPr>
          <p:cNvSpPr/>
          <p:nvPr/>
        </p:nvSpPr>
        <p:spPr>
          <a:xfrm rot="5400000">
            <a:off x="1715417" y="5877902"/>
            <a:ext cx="956246" cy="1028448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0C05F-D786-4827-A899-39F933BDC078}"/>
              </a:ext>
            </a:extLst>
          </p:cNvPr>
          <p:cNvSpPr txBox="1"/>
          <p:nvPr/>
        </p:nvSpPr>
        <p:spPr>
          <a:xfrm>
            <a:off x="1583792" y="6161293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Isosceles Triangle 3">
            <a:extLst>
              <a:ext uri="{FF2B5EF4-FFF2-40B4-BE49-F238E27FC236}">
                <a16:creationId xmlns:a16="http://schemas.microsoft.com/office/drawing/2014/main" id="{F8CACDF9-2296-489B-A927-C14B15EB8421}"/>
              </a:ext>
            </a:extLst>
          </p:cNvPr>
          <p:cNvSpPr/>
          <p:nvPr/>
        </p:nvSpPr>
        <p:spPr>
          <a:xfrm rot="16200000">
            <a:off x="7950943" y="3862633"/>
            <a:ext cx="953176" cy="1070091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0C4C77-1256-41CD-8E37-A7A540206496}"/>
              </a:ext>
            </a:extLst>
          </p:cNvPr>
          <p:cNvSpPr txBox="1"/>
          <p:nvPr/>
        </p:nvSpPr>
        <p:spPr>
          <a:xfrm>
            <a:off x="8058816" y="4165026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Isosceles Triangle 3">
            <a:extLst>
              <a:ext uri="{FF2B5EF4-FFF2-40B4-BE49-F238E27FC236}">
                <a16:creationId xmlns:a16="http://schemas.microsoft.com/office/drawing/2014/main" id="{E0B48F03-42E3-4A2D-8A43-4A861714F49F}"/>
              </a:ext>
            </a:extLst>
          </p:cNvPr>
          <p:cNvSpPr/>
          <p:nvPr/>
        </p:nvSpPr>
        <p:spPr>
          <a:xfrm rot="16200000">
            <a:off x="7726656" y="4715517"/>
            <a:ext cx="956246" cy="1028448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F41173-A153-4612-AEA1-ED9C0019F7B5}"/>
              </a:ext>
            </a:extLst>
          </p:cNvPr>
          <p:cNvSpPr txBox="1"/>
          <p:nvPr/>
        </p:nvSpPr>
        <p:spPr>
          <a:xfrm>
            <a:off x="7860981" y="4999371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Isosceles Triangle 3">
            <a:extLst>
              <a:ext uri="{FF2B5EF4-FFF2-40B4-BE49-F238E27FC236}">
                <a16:creationId xmlns:a16="http://schemas.microsoft.com/office/drawing/2014/main" id="{430528B4-69EA-4FBB-AD4F-46F1EC9A060E}"/>
              </a:ext>
            </a:extLst>
          </p:cNvPr>
          <p:cNvSpPr/>
          <p:nvPr/>
        </p:nvSpPr>
        <p:spPr>
          <a:xfrm rot="16200000">
            <a:off x="7483758" y="5542696"/>
            <a:ext cx="955322" cy="1042170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097954-74BC-4A37-B2DF-8F985293EEF1}"/>
              </a:ext>
            </a:extLst>
          </p:cNvPr>
          <p:cNvSpPr txBox="1"/>
          <p:nvPr/>
        </p:nvSpPr>
        <p:spPr>
          <a:xfrm>
            <a:off x="7579768" y="5832790"/>
            <a:ext cx="958096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id-ID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8CD71-9EBB-4589-B756-61F1A464828A}"/>
              </a:ext>
            </a:extLst>
          </p:cNvPr>
          <p:cNvSpPr txBox="1"/>
          <p:nvPr/>
        </p:nvSpPr>
        <p:spPr>
          <a:xfrm>
            <a:off x="1353760" y="2020973"/>
            <a:ext cx="2689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Identifikasi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BBC28-A9E5-477F-9883-D7D777025B7D}"/>
              </a:ext>
            </a:extLst>
          </p:cNvPr>
          <p:cNvSpPr txBox="1"/>
          <p:nvPr/>
        </p:nvSpPr>
        <p:spPr>
          <a:xfrm>
            <a:off x="1657294" y="2816407"/>
            <a:ext cx="2361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Maksud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A06487-2619-4BB3-8F99-8909B1DF7B2C}"/>
              </a:ext>
            </a:extLst>
          </p:cNvPr>
          <p:cNvSpPr txBox="1"/>
          <p:nvPr/>
        </p:nvSpPr>
        <p:spPr>
          <a:xfrm>
            <a:off x="1847540" y="3696999"/>
            <a:ext cx="2139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497F78-55CB-4A0E-82BC-2CCBE8C5DA0C}"/>
              </a:ext>
            </a:extLst>
          </p:cNvPr>
          <p:cNvSpPr txBox="1"/>
          <p:nvPr/>
        </p:nvSpPr>
        <p:spPr>
          <a:xfrm>
            <a:off x="2134947" y="4503759"/>
            <a:ext cx="212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Batasan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F86F01-AD47-488D-96BE-0A5C89EAF0D7}"/>
              </a:ext>
            </a:extLst>
          </p:cNvPr>
          <p:cNvSpPr txBox="1"/>
          <p:nvPr/>
        </p:nvSpPr>
        <p:spPr>
          <a:xfrm>
            <a:off x="2486978" y="5384351"/>
            <a:ext cx="1734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Proses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8568D5-4117-4C07-8F0D-3C0F74AB3641}"/>
              </a:ext>
            </a:extLst>
          </p:cNvPr>
          <p:cNvSpPr txBox="1"/>
          <p:nvPr/>
        </p:nvSpPr>
        <p:spPr>
          <a:xfrm>
            <a:off x="2651376" y="6161293"/>
            <a:ext cx="354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5725DA-F4BF-4D2C-896F-7424AF347F51}"/>
              </a:ext>
            </a:extLst>
          </p:cNvPr>
          <p:cNvSpPr txBox="1"/>
          <p:nvPr/>
        </p:nvSpPr>
        <p:spPr>
          <a:xfrm>
            <a:off x="5635698" y="4159642"/>
            <a:ext cx="254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D4A98-EBAC-4E4F-ABC0-B2288A7E1C3B}"/>
              </a:ext>
            </a:extLst>
          </p:cNvPr>
          <p:cNvSpPr txBox="1"/>
          <p:nvPr/>
        </p:nvSpPr>
        <p:spPr>
          <a:xfrm>
            <a:off x="5876356" y="5006587"/>
            <a:ext cx="2264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EA7AB3-ABA8-4D71-8D4A-7C3EEC789AF3}"/>
              </a:ext>
            </a:extLst>
          </p:cNvPr>
          <p:cNvSpPr txBox="1"/>
          <p:nvPr/>
        </p:nvSpPr>
        <p:spPr>
          <a:xfrm>
            <a:off x="5224572" y="5624136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Kesimpulan &amp; Saran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021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Rasa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8046"/>
            <a:ext cx="9132887" cy="5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3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Rasa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64995"/>
            <a:ext cx="9132887" cy="43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Ukuran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6400"/>
            <a:ext cx="9132887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Ukuran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0908"/>
            <a:ext cx="9132887" cy="47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Kategori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Ukuran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3426"/>
            <a:ext cx="9132887" cy="4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5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Masuk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8409" y="1664819"/>
            <a:ext cx="9132887" cy="45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Masuk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64819"/>
            <a:ext cx="9132888" cy="51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6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00643"/>
            <a:ext cx="8869680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Masuk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64819"/>
            <a:ext cx="9132888" cy="51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52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Pelanggan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76219"/>
            <a:ext cx="9132888" cy="52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8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Admin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2032"/>
            <a:ext cx="9132888" cy="53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5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3627120"/>
            <a:ext cx="9132888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Coursed Clipart Art Project - Business Clipart Transparent Background ,  Transparent Cartoon, Free Cliparts &amp; Silhouettes - Net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57" b="89861" l="6957" r="94565">
                        <a14:foregroundMark x1="7065" y1="23954" x2="7065" y2="23954"/>
                        <a14:foregroundMark x1="26304" y1="5957" x2="26304" y2="5957"/>
                        <a14:foregroundMark x1="86957" y1="30038" x2="86957" y2="30038"/>
                        <a14:foregroundMark x1="91087" y1="24081" x2="91087" y2="24081"/>
                        <a14:foregroundMark x1="87609" y1="25222" x2="87609" y2="25222"/>
                        <a14:foregroundMark x1="86630" y1="34474" x2="86630" y2="34474"/>
                        <a14:foregroundMark x1="86304" y1="41191" x2="86304" y2="41191"/>
                        <a14:foregroundMark x1="86304" y1="51204" x2="86304" y2="51204"/>
                        <a14:foregroundMark x1="79022" y1="59316" x2="79022" y2="59316"/>
                        <a14:foregroundMark x1="71087" y1="61597" x2="71087" y2="61597"/>
                        <a14:foregroundMark x1="65000" y1="63371" x2="65000" y2="63371"/>
                        <a14:foregroundMark x1="62174" y1="70089" x2="62174" y2="70089"/>
                        <a14:foregroundMark x1="65000" y1="75285" x2="65000" y2="75285"/>
                        <a14:foregroundMark x1="54565" y1="74905" x2="54565" y2="74905"/>
                        <a14:foregroundMark x1="49457" y1="77060" x2="49457" y2="76679"/>
                        <a14:foregroundMark x1="52283" y1="70849" x2="52283" y2="70849"/>
                        <a14:foregroundMark x1="56739" y1="71229" x2="56739" y2="71229"/>
                        <a14:foregroundMark x1="54891" y1="68948" x2="54891" y2="68948"/>
                        <a14:foregroundMark x1="59022" y1="67807" x2="59022" y2="67807"/>
                        <a14:foregroundMark x1="64130" y1="71863" x2="64130" y2="71863"/>
                        <a14:foregroundMark x1="35326" y1="29278" x2="35326" y2="29278"/>
                        <a14:foregroundMark x1="35870" y1="32446" x2="35870" y2="32446"/>
                        <a14:foregroundMark x1="36196" y1="34854" x2="36196" y2="34854"/>
                        <a14:foregroundMark x1="34348" y1="37136" x2="34348" y2="37136"/>
                        <a14:foregroundMark x1="34239" y1="41445" x2="34239" y2="41445"/>
                        <a14:foregroundMark x1="29457" y1="52725" x2="29457" y2="52725"/>
                        <a14:foregroundMark x1="33370" y1="52471" x2="33370" y2="52471"/>
                        <a14:foregroundMark x1="31522" y1="54373" x2="31522" y2="54373"/>
                        <a14:foregroundMark x1="50761" y1="46895" x2="50761" y2="46895"/>
                        <a14:foregroundMark x1="41304" y1="55006" x2="41304" y2="55006"/>
                        <a14:foregroundMark x1="55978" y1="49810" x2="55978" y2="49810"/>
                        <a14:foregroundMark x1="90652" y1="61850" x2="90652" y2="61850"/>
                        <a14:foregroundMark x1="90326" y1="50697" x2="90326" y2="50697"/>
                        <a14:foregroundMark x1="90435" y1="49683" x2="90435" y2="49683"/>
                        <a14:foregroundMark x1="86630" y1="35995" x2="86630" y2="35995"/>
                        <a14:foregroundMark x1="86957" y1="44613" x2="86957" y2="44613"/>
                        <a14:foregroundMark x1="65435" y1="76933" x2="65435" y2="76933"/>
                        <a14:foregroundMark x1="65652" y1="78707" x2="65652" y2="78707"/>
                        <a14:foregroundMark x1="63587" y1="83016" x2="63587" y2="83016"/>
                        <a14:foregroundMark x1="59457" y1="86692" x2="59457" y2="86692"/>
                        <a14:foregroundMark x1="55326" y1="86439" x2="55326" y2="86439"/>
                        <a14:foregroundMark x1="52065" y1="83523" x2="52065" y2="83523"/>
                        <a14:foregroundMark x1="53043" y1="85044" x2="53043" y2="85044"/>
                        <a14:foregroundMark x1="56848" y1="86565" x2="56848" y2="86565"/>
                        <a14:foregroundMark x1="57174" y1="85298" x2="57174" y2="85298"/>
                        <a14:foregroundMark x1="58370" y1="81622" x2="58370" y2="81622"/>
                        <a14:foregroundMark x1="61630" y1="85044" x2="61630" y2="85044"/>
                        <a14:foregroundMark x1="64674" y1="81369" x2="64674" y2="81369"/>
                        <a14:foregroundMark x1="65000" y1="80482" x2="65000" y2="80482"/>
                        <a14:foregroundMark x1="61522" y1="68948" x2="61522" y2="68948"/>
                        <a14:foregroundMark x1="62391" y1="68568" x2="62391" y2="68568"/>
                        <a14:foregroundMark x1="61304" y1="67681" x2="61304" y2="67681"/>
                        <a14:foregroundMark x1="62935" y1="68821" x2="62935" y2="68821"/>
                        <a14:foregroundMark x1="85435" y1="34474" x2="85435" y2="34474"/>
                        <a14:foregroundMark x1="62717" y1="84284" x2="62717" y2="84284"/>
                        <a14:foregroundMark x1="63696" y1="84030" x2="63696" y2="84030"/>
                        <a14:foregroundMark x1="60543" y1="86312" x2="60543" y2="86312"/>
                        <a14:foregroundMark x1="56087" y1="86946" x2="56087" y2="86946"/>
                        <a14:foregroundMark x1="54457" y1="86312" x2="54457" y2="86312"/>
                        <a14:foregroundMark x1="55000" y1="83777" x2="55000" y2="83777"/>
                        <a14:foregroundMark x1="90543" y1="51331" x2="90543" y2="51331"/>
                        <a14:foregroundMark x1="90109" y1="53992" x2="90109" y2="53992"/>
                        <a14:foregroundMark x1="90435" y1="68188" x2="90435" y2="68188"/>
                        <a14:foregroundMark x1="90652" y1="75158" x2="90652" y2="75158"/>
                        <a14:foregroundMark x1="90652" y1="78200" x2="90652" y2="78200"/>
                        <a14:foregroundMark x1="90326" y1="83397" x2="90326" y2="83397"/>
                        <a14:foregroundMark x1="90435" y1="85298" x2="90435" y2="85298"/>
                        <a14:foregroundMark x1="91630" y1="74398" x2="91630" y2="74398"/>
                        <a14:foregroundMark x1="92065" y1="28010" x2="92065" y2="28010"/>
                        <a14:foregroundMark x1="65652" y1="74398" x2="65652" y2="74398"/>
                        <a14:foregroundMark x1="66196" y1="74398" x2="66196" y2="74398"/>
                        <a14:foregroundMark x1="66087" y1="79341" x2="66087" y2="79341"/>
                        <a14:foregroundMark x1="65435" y1="81749" x2="65435" y2="81749"/>
                        <a14:foregroundMark x1="62391" y1="85678" x2="62391" y2="85678"/>
                        <a14:foregroundMark x1="57935" y1="86819" x2="57935" y2="86819"/>
                        <a14:foregroundMark x1="53370" y1="86185" x2="53370" y2="86185"/>
                        <a14:foregroundMark x1="51957" y1="85805" x2="51957" y2="85805"/>
                        <a14:foregroundMark x1="58043" y1="80989" x2="58043" y2="80989"/>
                        <a14:foregroundMark x1="53478" y1="47782" x2="53478" y2="47782"/>
                        <a14:foregroundMark x1="65435" y1="55894" x2="65435" y2="55894"/>
                        <a14:foregroundMark x1="63587" y1="54753" x2="63587" y2="54753"/>
                        <a14:foregroundMark x1="68261" y1="52978" x2="68261" y2="52978"/>
                        <a14:foregroundMark x1="80761" y1="42459" x2="80761" y2="42459"/>
                        <a14:foregroundMark x1="78043" y1="44740" x2="78043" y2="44740"/>
                        <a14:foregroundMark x1="38913" y1="32953" x2="38913" y2="32953"/>
                        <a14:foregroundMark x1="40217" y1="35108" x2="40217" y2="35108"/>
                        <a14:foregroundMark x1="39348" y1="37136" x2="39348" y2="37136"/>
                        <a14:foregroundMark x1="29674" y1="32953" x2="29674" y2="32953"/>
                        <a14:foregroundMark x1="29674" y1="32953" x2="30543" y2="32953"/>
                        <a14:foregroundMark x1="30761" y1="34728" x2="31848" y2="34728"/>
                        <a14:foregroundMark x1="41522" y1="35234" x2="45326" y2="34728"/>
                        <a14:foregroundMark x1="42609" y1="33333" x2="46739" y2="32319"/>
                        <a14:foregroundMark x1="34565" y1="40558" x2="34565" y2="40558"/>
                        <a14:foregroundMark x1="35652" y1="41318" x2="36630" y2="41952"/>
                        <a14:foregroundMark x1="62935" y1="75285" x2="62935" y2="75285"/>
                        <a14:foregroundMark x1="59891" y1="78074" x2="61739" y2="80228"/>
                        <a14:foregroundMark x1="32500" y1="37262" x2="32500" y2="37262"/>
                        <a14:foregroundMark x1="72826" y1="49303" x2="72826" y2="49303"/>
                        <a14:foregroundMark x1="69457" y1="52218" x2="71739" y2="50190"/>
                        <a14:foregroundMark x1="74239" y1="48162" x2="77283" y2="45501"/>
                        <a14:foregroundMark x1="60543" y1="52852" x2="57283" y2="50317"/>
                        <a14:foregroundMark x1="48370" y1="49049" x2="44130" y2="52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774"/>
            <a:ext cx="4136010" cy="347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493521" y="692806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826612" y="259454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id-ID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Latar Belakang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8523C-D42A-4E9A-A6B6-B11C2D04BB13}"/>
              </a:ext>
            </a:extLst>
          </p:cNvPr>
          <p:cNvSpPr/>
          <p:nvPr/>
        </p:nvSpPr>
        <p:spPr>
          <a:xfrm>
            <a:off x="4328160" y="3129894"/>
            <a:ext cx="4493111" cy="28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ko-KR" sz="2800" dirty="0">
                <a:solidFill>
                  <a:schemeClr val="bg1"/>
                </a:solidFill>
                <a:cs typeface="Arial" pitchFamily="34" charset="0"/>
              </a:rPr>
              <a:t>Proses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id-ID" altLang="ko-KR" sz="2800" dirty="0">
                <a:solidFill>
                  <a:schemeClr val="bg1"/>
                </a:solidFill>
                <a:cs typeface="Arial" pitchFamily="34" charset="0"/>
              </a:rPr>
              <a:t>dan perekapan laporan masih menggunakan proses manual.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  <a:p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783444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Pesanan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4497"/>
            <a:ext cx="9132888" cy="54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Keluar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04497"/>
            <a:ext cx="9132888" cy="54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36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Data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Akun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Laporan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76220"/>
            <a:ext cx="9132888" cy="53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7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Akun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Laporan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7870"/>
            <a:ext cx="9132888" cy="49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9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Ubah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Akun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Laporan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85352"/>
            <a:ext cx="9132888" cy="54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Profil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Perusahaan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4" y="1385352"/>
            <a:ext cx="9074819" cy="54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47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Katalog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4" y="1330296"/>
            <a:ext cx="9114966" cy="55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5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Katalog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77471" y="4382620"/>
            <a:ext cx="118872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foto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interior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exterior dealer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4" y="1336889"/>
            <a:ext cx="9114966" cy="3724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D644B-F013-4B3B-B961-76B973FC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" y="5079193"/>
            <a:ext cx="9144000" cy="19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7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Detail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770" y="1336889"/>
            <a:ext cx="9181296" cy="311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D644B-F013-4B3B-B961-76B973FC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" y="4463900"/>
            <a:ext cx="9181295" cy="23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Pilih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Produk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" y="1336889"/>
            <a:ext cx="9021127" cy="55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3627120"/>
            <a:ext cx="9132888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493521" y="692806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304132" y="259454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Identifikasi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Masalah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E0781-4C58-4D1C-A88B-0FD72CA07D0C}"/>
              </a:ext>
            </a:extLst>
          </p:cNvPr>
          <p:cNvSpPr/>
          <p:nvPr/>
        </p:nvSpPr>
        <p:spPr>
          <a:xfrm>
            <a:off x="2436070" y="5066584"/>
            <a:ext cx="6528281" cy="983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6726F5-D40F-43FD-8B8E-E444C62C4501}"/>
              </a:ext>
            </a:extLst>
          </p:cNvPr>
          <p:cNvSpPr/>
          <p:nvPr/>
        </p:nvSpPr>
        <p:spPr>
          <a:xfrm>
            <a:off x="1530877" y="2782707"/>
            <a:ext cx="7433474" cy="11790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254F8E-DC5B-48FD-B2C1-8DFB46044E27}"/>
              </a:ext>
            </a:extLst>
          </p:cNvPr>
          <p:cNvSpPr/>
          <p:nvPr/>
        </p:nvSpPr>
        <p:spPr>
          <a:xfrm>
            <a:off x="2095390" y="4048565"/>
            <a:ext cx="6897437" cy="9837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542881-9EB5-46FA-930F-3605591F697D}"/>
              </a:ext>
            </a:extLst>
          </p:cNvPr>
          <p:cNvGrpSpPr/>
          <p:nvPr/>
        </p:nvGrpSpPr>
        <p:grpSpPr>
          <a:xfrm>
            <a:off x="-1" y="1374299"/>
            <a:ext cx="2798831" cy="5184576"/>
            <a:chOff x="832917" y="692696"/>
            <a:chExt cx="2880320" cy="518457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CD9861-F12D-41E5-A747-3B3BD41D1292}"/>
                </a:ext>
              </a:extLst>
            </p:cNvPr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317500" h="8572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EB5F3D-EBEF-4501-BC41-C923D86B4F94}"/>
                </a:ext>
              </a:extLst>
            </p:cNvPr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266700" h="7429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21370F-57F5-4344-8887-D5057B4CDDB0}"/>
                </a:ext>
              </a:extLst>
            </p:cNvPr>
            <p:cNvSpPr/>
            <p:nvPr/>
          </p:nvSpPr>
          <p:spPr>
            <a:xfrm>
              <a:off x="1607071" y="692696"/>
              <a:ext cx="1294804" cy="12948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793750" h="19240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780792D-960A-4C58-B57A-898F6B3D8EE0}"/>
              </a:ext>
            </a:extLst>
          </p:cNvPr>
          <p:cNvSpPr txBox="1"/>
          <p:nvPr/>
        </p:nvSpPr>
        <p:spPr>
          <a:xfrm>
            <a:off x="2095390" y="2911635"/>
            <a:ext cx="6897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Bagaimana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membuat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aplikasi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informasi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manajemen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dan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marketing 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dapat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wadah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transaksi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penjualan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promosi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produk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dan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pengelolaan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 data </a:t>
            </a:r>
            <a:r>
              <a:rPr lang="en-US" sz="16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600" i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online.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B9234-5D8E-4FAF-9032-59AACE9B0951}"/>
              </a:ext>
            </a:extLst>
          </p:cNvPr>
          <p:cNvSpPr txBox="1"/>
          <p:nvPr/>
        </p:nvSpPr>
        <p:spPr>
          <a:xfrm>
            <a:off x="2787546" y="4171110"/>
            <a:ext cx="5774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1400" dirty="0">
                <a:solidFill>
                  <a:schemeClr val="bg1"/>
                </a:solidFill>
              </a:rPr>
              <a:t>Dalam merekap laporan sering terjadi ketidakakuratan dan ketidaksesuaian data, sehingga membutuhkan waktu yang lama dalam merekap laporan.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925FB-BB54-4273-A1EE-C953731A615F}"/>
              </a:ext>
            </a:extLst>
          </p:cNvPr>
          <p:cNvSpPr txBox="1"/>
          <p:nvPr/>
        </p:nvSpPr>
        <p:spPr>
          <a:xfrm>
            <a:off x="2918108" y="5325533"/>
            <a:ext cx="577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ko-KR" sz="1400" dirty="0">
                <a:solidFill>
                  <a:schemeClr val="bg1"/>
                </a:solidFill>
              </a:rPr>
              <a:t>Dalam pencatatan data-data sering terjadi kesalahan, sehingga data yang dihasilkan tidak akurat.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4D2AA-D72C-484A-AE8D-FB04789573D3}"/>
              </a:ext>
            </a:extLst>
          </p:cNvPr>
          <p:cNvSpPr txBox="1"/>
          <p:nvPr/>
        </p:nvSpPr>
        <p:spPr>
          <a:xfrm>
            <a:off x="1108617" y="3163343"/>
            <a:ext cx="23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6DE7B6-EA09-4D87-A314-AB2F466C7B13}"/>
              </a:ext>
            </a:extLst>
          </p:cNvPr>
          <p:cNvSpPr txBox="1"/>
          <p:nvPr/>
        </p:nvSpPr>
        <p:spPr>
          <a:xfrm>
            <a:off x="1121885" y="4408204"/>
            <a:ext cx="23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2 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3E14D-32D5-4BF6-92FF-59E093C2DED2}"/>
              </a:ext>
            </a:extLst>
          </p:cNvPr>
          <p:cNvSpPr txBox="1"/>
          <p:nvPr/>
        </p:nvSpPr>
        <p:spPr>
          <a:xfrm>
            <a:off x="1109550" y="5525588"/>
            <a:ext cx="546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3</a:t>
            </a:r>
            <a:endParaRPr lang="en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02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Notifikasi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Sukses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Tambah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Cart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" y="2103120"/>
            <a:ext cx="918129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88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Cart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" y="1311320"/>
            <a:ext cx="9181297" cy="2958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4106217"/>
            <a:ext cx="9181296" cy="29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66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Cek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Ongkir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3" y="1311319"/>
            <a:ext cx="9181296" cy="325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55970"/>
            <a:ext cx="9181296" cy="22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83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Checkout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0" y="3833980"/>
            <a:ext cx="9181297" cy="302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51" y="1629432"/>
            <a:ext cx="9131449" cy="22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Pilih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Metode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Pembayaran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7EB2F6-FBB2-4B34-B440-8AA98B0634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128" y="4371939"/>
            <a:ext cx="7678271" cy="2486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128" y="1399401"/>
            <a:ext cx="7678271" cy="30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Payment Via Bank/Transfer ATM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29" y="1399401"/>
            <a:ext cx="8394551" cy="55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9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Payment Via Bank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Mandiri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29" y="1791906"/>
            <a:ext cx="8394551" cy="47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0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Payment Via Bank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Mandiri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29" y="1676400"/>
            <a:ext cx="8305800" cy="48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Payment Via Bank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Mandiri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729" y="1676400"/>
            <a:ext cx="8305800" cy="48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5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10" y="900642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Kode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Pembayaran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Bank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Mandiri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9924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67871" y="593710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5" name="Shape 57"/>
          <p:cNvCxnSpPr>
            <a:cxnSpLocks/>
          </p:cNvCxnSpPr>
          <p:nvPr/>
        </p:nvCxnSpPr>
        <p:spPr>
          <a:xfrm rot="16200000" flipH="1">
            <a:off x="484991" y="50989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6" name="Shape 61"/>
          <p:cNvCxnSpPr>
            <a:endCxn id="78" idx="1"/>
          </p:cNvCxnSpPr>
          <p:nvPr/>
        </p:nvCxnSpPr>
        <p:spPr>
          <a:xfrm rot="16200000" flipH="1">
            <a:off x="469751" y="5876141"/>
            <a:ext cx="24384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6031" y="5081577"/>
            <a:ext cx="100584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dealer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kompetitor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86031" y="5982821"/>
            <a:ext cx="100584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fincoy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1448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 Entry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7271" y="3696820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2" name="Shape 132"/>
          <p:cNvCxnSpPr>
            <a:endCxn id="120" idx="1"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endCxn id="121" idx="1"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7906871" y="3709976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Upload data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520" y="1679925"/>
            <a:ext cx="8405009" cy="51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3627120"/>
            <a:ext cx="9132888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32840" y="70228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826612" y="259454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Maksud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Penelitian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8523C-D42A-4E9A-A6B6-B11C2D04BB13}"/>
              </a:ext>
            </a:extLst>
          </p:cNvPr>
          <p:cNvSpPr/>
          <p:nvPr/>
        </p:nvSpPr>
        <p:spPr>
          <a:xfrm>
            <a:off x="457200" y="2824700"/>
            <a:ext cx="4701693" cy="34233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Maksud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penelitian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adalah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membangun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informasi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manajemen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dan marketing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usaha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makaroni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masim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berbasis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web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sehingga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dapat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mempermudah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pegawai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endParaRPr lang="en-ID" sz="20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p</a:t>
            </a:r>
            <a:r>
              <a:rPr lang="id-ID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roses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transaksi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penjualan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</a:t>
            </a:r>
            <a:r>
              <a:rPr lang="id-ID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dan perekapan laporan</a:t>
            </a:r>
            <a:r>
              <a:rPr lang="en-US" altLang="ko-KR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Cambria Math" panose="02040503050406030204" pitchFamily="18" charset="0"/>
              <a:cs typeface="Arial" pitchFamily="34" charset="0"/>
            </a:endParaRPr>
          </a:p>
          <a:p>
            <a:endParaRPr lang="en-ID" sz="2000" dirty="0"/>
          </a:p>
        </p:txBody>
      </p:sp>
      <p:pic>
        <p:nvPicPr>
          <p:cNvPr id="14" name="Picture 4" descr="Integration Software- A Centralized Management for Data Integration  Interfaces">
            <a:extLst>
              <a:ext uri="{FF2B5EF4-FFF2-40B4-BE49-F238E27FC236}">
                <a16:creationId xmlns:a16="http://schemas.microsoft.com/office/drawing/2014/main" id="{34BA1E53-1903-4B72-859A-76E3001D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98" y="1910011"/>
            <a:ext cx="3069708" cy="204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ibrary of project proposal vector library png files ▻▻▻ Clipart Art 2019">
            <a:extLst>
              <a:ext uri="{FF2B5EF4-FFF2-40B4-BE49-F238E27FC236}">
                <a16:creationId xmlns:a16="http://schemas.microsoft.com/office/drawing/2014/main" id="{E1BA4B43-2225-451D-95CD-CF829502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98" y="4220335"/>
            <a:ext cx="3091157" cy="21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16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48409" y="992461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Notifikasi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Sukses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Pembayaran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cxnSp>
        <p:nvCxnSpPr>
          <p:cNvPr id="122" name="Shape 132"/>
          <p:cNvCxnSpPr>
            <a:cxnSpLocks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cxnSpLocks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911" y="1679925"/>
            <a:ext cx="6149489" cy="51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80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38249" y="992461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Laporan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Penjualan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cxnSp>
        <p:nvCxnSpPr>
          <p:cNvPr id="122" name="Shape 132"/>
          <p:cNvCxnSpPr>
            <a:cxnSpLocks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cxnSpLocks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729277"/>
            <a:ext cx="6149489" cy="51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5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Demo </a:t>
            </a:r>
            <a:r>
              <a:rPr lang="en-US" sz="2400" b="1" kern="0" dirty="0" err="1">
                <a:solidFill>
                  <a:srgbClr val="FFFFFF"/>
                </a:solidFill>
                <a:latin typeface="Arial" charset="0"/>
                <a:ea typeface="+mj-ea"/>
                <a:cs typeface="+mj-cs"/>
              </a:rPr>
              <a:t>Aplikasi</a:t>
            </a: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38249" y="992461"/>
            <a:ext cx="9181297" cy="59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Halaman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Laporan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Laba</a:t>
            </a:r>
            <a:r>
              <a:rPr lang="en-US" sz="2400" b="1" kern="0" dirty="0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Rugi</a:t>
            </a: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Wingdings" panose="05000000000000000000" pitchFamily="2" charset="2"/>
              <a:buChar char="q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0213" indent="-342900">
              <a:buFont typeface="+mj-lt"/>
              <a:buAutoNum type="arabicPeriod"/>
            </a:pPr>
            <a:endParaRPr lang="en-US" i="1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858871" y="3011020"/>
            <a:ext cx="1295400" cy="18288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Performance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77471" y="3663067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 dealer Honda</a:t>
            </a:r>
          </a:p>
          <a:p>
            <a:r>
              <a:rPr lang="en-US" sz="8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termasuk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dealer TA)</a:t>
            </a:r>
          </a:p>
        </p:txBody>
      </p:sp>
      <p:cxnSp>
        <p:nvCxnSpPr>
          <p:cNvPr id="104" name="Shape 93"/>
          <p:cNvCxnSpPr>
            <a:cxnSpLocks/>
            <a:endCxn id="105" idx="1"/>
          </p:cNvCxnSpPr>
          <p:nvPr/>
        </p:nvCxnSpPr>
        <p:spPr>
          <a:xfrm>
            <a:off x="3715871" y="4306421"/>
            <a:ext cx="2590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Rectangle 104"/>
          <p:cNvSpPr/>
          <p:nvPr/>
        </p:nvSpPr>
        <p:spPr>
          <a:xfrm>
            <a:off x="3974951" y="4169261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92071" y="4458821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cxnSp>
        <p:nvCxnSpPr>
          <p:cNvPr id="107" name="Shape 101"/>
          <p:cNvCxnSpPr>
            <a:endCxn id="108" idx="1"/>
          </p:cNvCxnSpPr>
          <p:nvPr/>
        </p:nvCxnSpPr>
        <p:spPr>
          <a:xfrm rot="16200000" flipH="1">
            <a:off x="4153499" y="3944991"/>
            <a:ext cx="1563144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8" name="Rectangle 107"/>
          <p:cNvSpPr/>
          <p:nvPr/>
        </p:nvSpPr>
        <p:spPr>
          <a:xfrm>
            <a:off x="5011271" y="4077821"/>
            <a:ext cx="914400" cy="1449883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87471" y="4154021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 Competitor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087471" y="449147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</a:t>
            </a:r>
            <a:r>
              <a:rPr kumimoji="0" lang="en-ID" sz="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Polreg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087471" y="4826758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 Share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2" name="Shape 93"/>
          <p:cNvCxnSpPr>
            <a:stCxn id="108" idx="3"/>
            <a:endCxn id="113" idx="1"/>
          </p:cNvCxnSpPr>
          <p:nvPr/>
        </p:nvCxnSpPr>
        <p:spPr>
          <a:xfrm flipV="1">
            <a:off x="5925671" y="4802762"/>
            <a:ext cx="259080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Rectangle 112"/>
          <p:cNvSpPr/>
          <p:nvPr/>
        </p:nvSpPr>
        <p:spPr>
          <a:xfrm>
            <a:off x="6184751" y="4665602"/>
            <a:ext cx="54864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Portal PASTI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001871" y="491602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Calibri"/>
              </a:rPr>
              <a:t>Upload </a:t>
            </a:r>
            <a:r>
              <a:rPr lang="en-US" sz="800" dirty="0" err="1">
                <a:solidFill>
                  <a:prstClr val="black"/>
                </a:solidFill>
                <a:latin typeface="Calibri"/>
              </a:rPr>
              <a:t>dan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maintain data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011271" y="3315821"/>
            <a:ext cx="91440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Honda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163671" y="3696821"/>
            <a:ext cx="64008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SSU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Shape 118"/>
          <p:cNvCxnSpPr>
            <a:endCxn id="115" idx="1"/>
          </p:cNvCxnSpPr>
          <p:nvPr/>
        </p:nvCxnSpPr>
        <p:spPr>
          <a:xfrm rot="16200000" flipH="1">
            <a:off x="4828393" y="3270102"/>
            <a:ext cx="213359" cy="152398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hape 123"/>
          <p:cNvCxnSpPr>
            <a:endCxn id="116" idx="1"/>
          </p:cNvCxnSpPr>
          <p:nvPr/>
        </p:nvCxnSpPr>
        <p:spPr>
          <a:xfrm rot="16200000" flipH="1">
            <a:off x="4980791" y="3651101"/>
            <a:ext cx="2133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9" name="Rectangle 118"/>
          <p:cNvSpPr/>
          <p:nvPr/>
        </p:nvSpPr>
        <p:spPr>
          <a:xfrm>
            <a:off x="5773271" y="3696821"/>
            <a:ext cx="914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prstClr val="black"/>
                </a:solidFill>
                <a:latin typeface="Calibri"/>
              </a:rPr>
              <a:t>Integrasi</a:t>
            </a:r>
            <a:r>
              <a:rPr lang="en-US" sz="800" dirty="0">
                <a:solidFill>
                  <a:prstClr val="black"/>
                </a:solidFill>
                <a:latin typeface="Calibri"/>
              </a:rPr>
              <a:t> data</a:t>
            </a:r>
          </a:p>
        </p:txBody>
      </p:sp>
      <p:cxnSp>
        <p:nvCxnSpPr>
          <p:cNvPr id="122" name="Shape 132"/>
          <p:cNvCxnSpPr>
            <a:cxnSpLocks/>
          </p:cNvCxnSpPr>
          <p:nvPr/>
        </p:nvCxnSpPr>
        <p:spPr>
          <a:xfrm rot="16200000" flipH="1">
            <a:off x="6961991" y="3270100"/>
            <a:ext cx="213361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hape 136"/>
          <p:cNvCxnSpPr>
            <a:cxnSpLocks/>
          </p:cNvCxnSpPr>
          <p:nvPr/>
        </p:nvCxnSpPr>
        <p:spPr>
          <a:xfrm rot="16200000" flipH="1">
            <a:off x="6961991" y="3498700"/>
            <a:ext cx="518160" cy="152400"/>
          </a:xfrm>
          <a:prstGeom prst="bentConnector2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5" name="Rectangle 124"/>
          <p:cNvSpPr/>
          <p:nvPr/>
        </p:nvSpPr>
        <p:spPr>
          <a:xfrm>
            <a:off x="5087471" y="5179183"/>
            <a:ext cx="731520" cy="27432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Market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5F9DFD-2BED-4259-89BB-73AB8AC6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845320"/>
            <a:ext cx="6149489" cy="48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29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DEC1918-8B05-4A17-B95E-6C16D1401A85}"/>
              </a:ext>
            </a:extLst>
          </p:cNvPr>
          <p:cNvSpPr txBox="1"/>
          <p:nvPr/>
        </p:nvSpPr>
        <p:spPr>
          <a:xfrm>
            <a:off x="711200" y="1566317"/>
            <a:ext cx="70307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 UMKM :</a:t>
            </a:r>
          </a:p>
          <a:p>
            <a:pPr algn="just"/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dibangunnya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manajemen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marketing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usaha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makaroni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MASIM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diharapkan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dapat menjadi media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alternative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untuk untuk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mengoptimalkan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pengelolaan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transaksi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pemasaran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agar prospek penjualan meningkat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signifikan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6614B-C10C-44A5-981B-09072B4DEBDE}"/>
              </a:ext>
            </a:extLst>
          </p:cNvPr>
          <p:cNvSpPr txBox="1"/>
          <p:nvPr/>
        </p:nvSpPr>
        <p:spPr>
          <a:xfrm>
            <a:off x="2854960" y="0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Kesimpulan dan saran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D3D8A-422F-47D6-BB6C-8404C3D92BED}"/>
              </a:ext>
            </a:extLst>
          </p:cNvPr>
          <p:cNvSpPr txBox="1"/>
          <p:nvPr/>
        </p:nvSpPr>
        <p:spPr>
          <a:xfrm>
            <a:off x="711200" y="3214191"/>
            <a:ext cx="714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makaroni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transaksi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dimanapun dan kapanpun.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0C2F0-E411-4C35-99FF-8A45F3C39DBA}"/>
              </a:ext>
            </a:extLst>
          </p:cNvPr>
          <p:cNvSpPr txBox="1"/>
          <p:nvPr/>
        </p:nvSpPr>
        <p:spPr>
          <a:xfrm>
            <a:off x="711200" y="1196985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Kesimpulan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697F-327F-42F6-9B7A-D89B452E9650}"/>
              </a:ext>
            </a:extLst>
          </p:cNvPr>
          <p:cNvSpPr txBox="1"/>
          <p:nvPr/>
        </p:nvSpPr>
        <p:spPr>
          <a:xfrm>
            <a:off x="711200" y="4337566"/>
            <a:ext cx="85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Saran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32AC6-BA93-4F24-A654-97EC77356F61}"/>
              </a:ext>
            </a:extLst>
          </p:cNvPr>
          <p:cNvSpPr txBox="1"/>
          <p:nvPr/>
        </p:nvSpPr>
        <p:spPr>
          <a:xfrm>
            <a:off x="975360" y="4706898"/>
            <a:ext cx="725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website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manajemen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marketing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usaha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makaroni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MASIM 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perlu dikembangkan lagi agar kinerja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id-ID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menjadi lebih baik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Diantaranya</a:t>
            </a:r>
            <a:r>
              <a:rPr lang="en-US" dirty="0">
                <a:latin typeface="Times New Roman" panose="02020603050405020304" pitchFamily="18" charset="0"/>
              </a:rPr>
              <a:t> :</a:t>
            </a:r>
          </a:p>
          <a:p>
            <a:r>
              <a:rPr lang="en-US" dirty="0">
                <a:latin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</a:rPr>
              <a:t>ini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bisa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ditambahkan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fitur</a:t>
            </a:r>
            <a:r>
              <a:rPr lang="en-US" dirty="0">
                <a:latin typeface="Times New Roman" panose="02020603050405020304" pitchFamily="18" charset="0"/>
              </a:rPr>
              <a:t> Cek </a:t>
            </a:r>
            <a:r>
              <a:rPr lang="en-US" dirty="0" err="1">
                <a:latin typeface="Times New Roman" panose="02020603050405020304" pitchFamily="18" charset="0"/>
              </a:rPr>
              <a:t>Resi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Pengiriman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fitur</a:t>
            </a:r>
            <a:r>
              <a:rPr lang="en-US" dirty="0">
                <a:latin typeface="Times New Roman" panose="02020603050405020304" pitchFamily="18" charset="0"/>
              </a:rPr>
              <a:t> multimedia </a:t>
            </a:r>
            <a:r>
              <a:rPr lang="en-US" dirty="0" err="1">
                <a:latin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ulasa</a:t>
            </a:r>
            <a:r>
              <a:rPr lang="en-US" dirty="0">
                <a:latin typeface="Times New Roman" panose="02020603050405020304" pitchFamily="18" charset="0"/>
              </a:rPr>
              <a:t> video </a:t>
            </a:r>
            <a:r>
              <a:rPr lang="en-US" dirty="0" err="1">
                <a:latin typeface="Times New Roman" panose="02020603050405020304" pitchFamily="18" charset="0"/>
              </a:rPr>
              <a:t>testimoni</a:t>
            </a:r>
            <a:r>
              <a:rPr lang="en-US" dirty="0">
                <a:latin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</a:rPr>
              <a:t>laporan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peningkatan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penjualan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sesuai</a:t>
            </a:r>
            <a:r>
              <a:rPr lang="en-US" dirty="0">
                <a:latin typeface="Times New Roman" panose="02020603050405020304" pitchFamily="18" charset="0"/>
              </a:rPr>
              <a:t> filter </a:t>
            </a:r>
            <a:r>
              <a:rPr lang="en-US" dirty="0" err="1">
                <a:latin typeface="Times New Roman" panose="02020603050405020304" pitchFamily="18" charset="0"/>
              </a:rPr>
              <a:t>tahun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2603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 bwMode="auto">
          <a:xfrm>
            <a:off x="1371600" y="303312"/>
            <a:ext cx="77612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2400" b="1" kern="0" dirty="0">
              <a:solidFill>
                <a:srgbClr val="FFFFFF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2050" name="Picture 2" descr="Thank You Chat Banner transparent PNG - Stick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3" y="570012"/>
            <a:ext cx="6657976" cy="665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581149" y="2800350"/>
            <a:ext cx="5915025" cy="95250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2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11112" y="3559069"/>
            <a:ext cx="9132888" cy="3230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493521" y="692806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304132" y="259454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Tujuan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Penelitian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6726F5-D40F-43FD-8B8E-E444C62C4501}"/>
              </a:ext>
            </a:extLst>
          </p:cNvPr>
          <p:cNvSpPr/>
          <p:nvPr/>
        </p:nvSpPr>
        <p:spPr>
          <a:xfrm>
            <a:off x="795900" y="2198729"/>
            <a:ext cx="7765818" cy="155200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80792D-960A-4C58-B57A-898F6B3D8EE0}"/>
              </a:ext>
            </a:extLst>
          </p:cNvPr>
          <p:cNvSpPr txBox="1"/>
          <p:nvPr/>
        </p:nvSpPr>
        <p:spPr>
          <a:xfrm>
            <a:off x="963537" y="2293348"/>
            <a:ext cx="7205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Membangun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terkomputerisasi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berbasis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web yang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mempermudah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proses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transaksi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penjualan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online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promosi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produk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tanpa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dibatasi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waktu</a:t>
            </a:r>
            <a:r>
              <a:rPr lang="en-US" sz="2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tempat</a:t>
            </a:r>
            <a:endParaRPr lang="ko-KR" altLang="en-US" sz="20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6DE7B6-EA09-4D87-A314-AB2F466C7B13}"/>
              </a:ext>
            </a:extLst>
          </p:cNvPr>
          <p:cNvSpPr txBox="1"/>
          <p:nvPr/>
        </p:nvSpPr>
        <p:spPr>
          <a:xfrm>
            <a:off x="1121885" y="4408204"/>
            <a:ext cx="23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D2A21-1CC9-46AC-A063-BEF06F0637AA}"/>
              </a:ext>
            </a:extLst>
          </p:cNvPr>
          <p:cNvSpPr txBox="1"/>
          <p:nvPr/>
        </p:nvSpPr>
        <p:spPr>
          <a:xfrm>
            <a:off x="689216" y="3789902"/>
            <a:ext cx="28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Fitur yang </a:t>
            </a:r>
            <a:r>
              <a:rPr lang="en-US" b="1" dirty="0" err="1">
                <a:solidFill>
                  <a:schemeClr val="bg1"/>
                </a:solidFill>
              </a:rPr>
              <a:t>tersedia</a:t>
            </a:r>
            <a:r>
              <a:rPr lang="en-US" b="1" dirty="0">
                <a:solidFill>
                  <a:schemeClr val="bg1"/>
                </a:solidFill>
              </a:rPr>
              <a:t> :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50F09-B69B-434B-B050-FEE57110E586}"/>
              </a:ext>
            </a:extLst>
          </p:cNvPr>
          <p:cNvSpPr txBox="1"/>
          <p:nvPr/>
        </p:nvSpPr>
        <p:spPr>
          <a:xfrm>
            <a:off x="795900" y="4408204"/>
            <a:ext cx="755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Fitur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katalog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pelanggan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pencarian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produk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94725-CDAD-44DD-8629-BDE014644E9D}"/>
              </a:ext>
            </a:extLst>
          </p:cNvPr>
          <p:cNvSpPr txBox="1"/>
          <p:nvPr/>
        </p:nvSpPr>
        <p:spPr>
          <a:xfrm>
            <a:off x="795900" y="4903578"/>
            <a:ext cx="7677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 </a:t>
            </a:r>
            <a:r>
              <a:rPr lang="id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transaksi penjualan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ATM/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Bank transfer, Credit/Debit Card, BCA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Klik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Pay, OCTO Clicks,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Indomaret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Alfa Group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Gopay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Shopee Pay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Akulaku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007DC-E9D1-4150-BFF1-18B5492AFD7F}"/>
              </a:ext>
            </a:extLst>
          </p:cNvPr>
          <p:cNvSpPr txBox="1"/>
          <p:nvPr/>
        </p:nvSpPr>
        <p:spPr>
          <a:xfrm>
            <a:off x="795900" y="5930381"/>
            <a:ext cx="825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id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pembuatan laporan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terkomputerisasi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 meningkatkan omset penjualan bisnis usaha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Makaroni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Masim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38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64160" y="3498852"/>
            <a:ext cx="9132888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32840" y="70228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826612" y="259454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Batasan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Masalah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647A3-C1BD-4D0E-9F18-90CF943183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1" y="2042408"/>
            <a:ext cx="1230516" cy="1064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B442C-527A-4248-8697-D033194C17F5}"/>
              </a:ext>
            </a:extLst>
          </p:cNvPr>
          <p:cNvSpPr txBox="1"/>
          <p:nvPr/>
        </p:nvSpPr>
        <p:spPr>
          <a:xfrm>
            <a:off x="2007413" y="2263421"/>
            <a:ext cx="4772959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id-ID" altLang="ko-KR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Platform yang digunakan yaitu web.</a:t>
            </a:r>
            <a:endParaRPr lang="en-US" altLang="ko-KR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itchFamily="34" charset="0"/>
            </a:endParaRPr>
          </a:p>
          <a:p>
            <a:endParaRPr lang="en-ID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AF38E8-806F-4598-8F75-6A2F71B1F6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9" y="3247877"/>
            <a:ext cx="1230516" cy="1037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340A5D-2292-4EF1-97EF-5DA4B8C871A0}"/>
              </a:ext>
            </a:extLst>
          </p:cNvPr>
          <p:cNvSpPr txBox="1"/>
          <p:nvPr/>
        </p:nvSpPr>
        <p:spPr>
          <a:xfrm>
            <a:off x="2007413" y="3378521"/>
            <a:ext cx="6872426" cy="87716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Sistem yang dibahas melingkupi informasi tentang profil perusahaan, katalog produk, transaksi penjualan, dan </a:t>
            </a:r>
            <a:r>
              <a:rPr lang="en-US" sz="1700" i="1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request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d-ID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laporan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penjualan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atau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laporan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laba</a:t>
            </a:r>
            <a:r>
              <a:rPr lang="en-US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rugi</a:t>
            </a:r>
            <a:r>
              <a:rPr lang="id-ID" sz="17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endParaRPr lang="en-ID" sz="17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A83E41-1F2D-4A3E-BC5A-0C31338B6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12" y="4548359"/>
            <a:ext cx="1230516" cy="9451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EB3F29-4589-4415-9D10-3D7F23C41B8A}"/>
              </a:ext>
            </a:extLst>
          </p:cNvPr>
          <p:cNvSpPr txBox="1"/>
          <p:nvPr/>
        </p:nvSpPr>
        <p:spPr>
          <a:xfrm>
            <a:off x="1967100" y="4631517"/>
            <a:ext cx="6872427" cy="61555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id-ID" altLang="ko-KR" sz="17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Software yang digunakan meliputi: S</a:t>
            </a:r>
            <a:r>
              <a:rPr lang="en-US" altLang="ko-KR" sz="17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TS </a:t>
            </a:r>
            <a:r>
              <a:rPr lang="en-US" altLang="ko-KR" sz="17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sabagai</a:t>
            </a:r>
            <a:r>
              <a:rPr lang="en-US" altLang="ko-KR" sz="17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 tools</a:t>
            </a:r>
            <a:r>
              <a:rPr lang="id-ID" altLang="ko-KR" sz="17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, Xampp Control Panel, Database MySQL, Google Chrome/Mozilla Firefox/Microsoft Edge</a:t>
            </a:r>
            <a:endParaRPr lang="en-ID" sz="17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E816F6-0144-4841-B922-27C9C45386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9" y="5777171"/>
            <a:ext cx="1230516" cy="9451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5A4B33-C2E3-46CF-82A5-E22303753A3E}"/>
              </a:ext>
            </a:extLst>
          </p:cNvPr>
          <p:cNvSpPr txBox="1"/>
          <p:nvPr/>
        </p:nvSpPr>
        <p:spPr>
          <a:xfrm>
            <a:off x="2007413" y="5543971"/>
            <a:ext cx="6791805" cy="113877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menangani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transaksi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pembayaran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ATM/</a:t>
            </a:r>
            <a:r>
              <a:rPr lang="en-US" sz="17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Bank transfer, Credit/Debit Card, BCA </a:t>
            </a:r>
            <a:r>
              <a:rPr lang="en-US" sz="17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Klik</a:t>
            </a:r>
            <a:r>
              <a:rPr lang="en-US" sz="17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Pay, OCTO Clicks,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Indomaret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7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Alfa Group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7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Gopay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7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Shopee Pay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Akulaku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sudah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terintegrasi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7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9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-70198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2443480" y="70228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2443480" y="260099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Model Proses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87AF8E-9983-4F82-86FC-60F44F6E533E}"/>
              </a:ext>
            </a:extLst>
          </p:cNvPr>
          <p:cNvSpPr/>
          <p:nvPr/>
        </p:nvSpPr>
        <p:spPr>
          <a:xfrm>
            <a:off x="94934" y="4267990"/>
            <a:ext cx="624363" cy="864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4D8895-99E2-4E1D-8DB1-3B18F5566CB3}"/>
              </a:ext>
            </a:extLst>
          </p:cNvPr>
          <p:cNvSpPr/>
          <p:nvPr/>
        </p:nvSpPr>
        <p:spPr>
          <a:xfrm>
            <a:off x="107949" y="5347740"/>
            <a:ext cx="624363" cy="864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DD038-C62F-46AF-ACA5-3B2B9C5E6EF4}"/>
              </a:ext>
            </a:extLst>
          </p:cNvPr>
          <p:cNvSpPr txBox="1"/>
          <p:nvPr/>
        </p:nvSpPr>
        <p:spPr>
          <a:xfrm>
            <a:off x="209337" y="4469157"/>
            <a:ext cx="32562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r>
              <a:rPr lang="id-ID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67E1D4-AF4A-4448-82F7-82126793B88C}"/>
              </a:ext>
            </a:extLst>
          </p:cNvPr>
          <p:cNvSpPr txBox="1"/>
          <p:nvPr/>
        </p:nvSpPr>
        <p:spPr>
          <a:xfrm>
            <a:off x="209337" y="5467628"/>
            <a:ext cx="246083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r>
              <a:rPr lang="id-ID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278E49-2C89-43E2-AB03-4E01592F5A5D}"/>
              </a:ext>
            </a:extLst>
          </p:cNvPr>
          <p:cNvSpPr txBox="1"/>
          <p:nvPr/>
        </p:nvSpPr>
        <p:spPr>
          <a:xfrm>
            <a:off x="897986" y="4469157"/>
            <a:ext cx="3674014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id-ID" altLang="ko-KR" sz="2400" dirty="0">
                <a:solidFill>
                  <a:schemeClr val="bg1"/>
                </a:solidFill>
                <a:cs typeface="Arial" pitchFamily="34" charset="0"/>
              </a:rPr>
              <a:t>Construction (Konstruksi)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2A9AC-9965-43C3-8FF4-C7F344947069}"/>
              </a:ext>
            </a:extLst>
          </p:cNvPr>
          <p:cNvSpPr txBox="1"/>
          <p:nvPr/>
        </p:nvSpPr>
        <p:spPr>
          <a:xfrm>
            <a:off x="884029" y="5533322"/>
            <a:ext cx="3687971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id-ID" altLang="ko-KR" sz="2400" dirty="0">
                <a:solidFill>
                  <a:schemeClr val="bg1"/>
                </a:solidFill>
                <a:cs typeface="Arial" pitchFamily="34" charset="0"/>
              </a:rPr>
              <a:t>Transition (Transisi)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9E0AC9-1D8A-4E36-AA20-ED11A2B4A849}"/>
              </a:ext>
            </a:extLst>
          </p:cNvPr>
          <p:cNvSpPr/>
          <p:nvPr/>
        </p:nvSpPr>
        <p:spPr>
          <a:xfrm>
            <a:off x="82356" y="2155352"/>
            <a:ext cx="624363" cy="864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FDC50B-15B5-433D-BE47-2DF05C3D9828}"/>
              </a:ext>
            </a:extLst>
          </p:cNvPr>
          <p:cNvSpPr/>
          <p:nvPr/>
        </p:nvSpPr>
        <p:spPr>
          <a:xfrm>
            <a:off x="94934" y="3208077"/>
            <a:ext cx="624363" cy="864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080504-AC74-4318-80F3-C23DF8C86A78}"/>
              </a:ext>
            </a:extLst>
          </p:cNvPr>
          <p:cNvSpPr txBox="1"/>
          <p:nvPr/>
        </p:nvSpPr>
        <p:spPr>
          <a:xfrm>
            <a:off x="884029" y="2356519"/>
            <a:ext cx="368797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id-ID" altLang="ko-KR" sz="2400" dirty="0">
                <a:solidFill>
                  <a:schemeClr val="bg1"/>
                </a:solidFill>
                <a:cs typeface="Arial" pitchFamily="34" charset="0"/>
              </a:rPr>
              <a:t>Inception (Permulaan)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5082D0-47A7-4D63-9A93-F85D10438DAE}"/>
              </a:ext>
            </a:extLst>
          </p:cNvPr>
          <p:cNvSpPr txBox="1"/>
          <p:nvPr/>
        </p:nvSpPr>
        <p:spPr>
          <a:xfrm flipH="1">
            <a:off x="234742" y="2313531"/>
            <a:ext cx="423263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r>
              <a:rPr lang="id-ID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B61BF4-BF2D-4C36-BD5D-AE42D079B880}"/>
              </a:ext>
            </a:extLst>
          </p:cNvPr>
          <p:cNvSpPr txBox="1"/>
          <p:nvPr/>
        </p:nvSpPr>
        <p:spPr>
          <a:xfrm>
            <a:off x="209337" y="3399326"/>
            <a:ext cx="340532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r>
              <a:rPr lang="id-ID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DE1CD-643E-4AFE-9682-60F5850770E5}"/>
              </a:ext>
            </a:extLst>
          </p:cNvPr>
          <p:cNvSpPr txBox="1"/>
          <p:nvPr/>
        </p:nvSpPr>
        <p:spPr>
          <a:xfrm>
            <a:off x="897986" y="3404992"/>
            <a:ext cx="3674014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id-ID" altLang="ko-KR" sz="2400" dirty="0">
                <a:solidFill>
                  <a:schemeClr val="bg1"/>
                </a:solidFill>
                <a:cs typeface="Arial" pitchFamily="34" charset="0"/>
              </a:rPr>
              <a:t>Elaboration (Perencanaan)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3770A-5202-4B24-9CC9-8DE27379BF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40" y="2341562"/>
            <a:ext cx="4195004" cy="4181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976CBD-0E0B-4F12-8093-7A331DF74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693"/>
            <a:ext cx="2417465" cy="2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3627120"/>
            <a:ext cx="9132888" cy="32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87313" indent="0"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6ECB5-095E-431B-A7A6-9C44FFE0AC9F}"/>
              </a:ext>
            </a:extLst>
          </p:cNvPr>
          <p:cNvSpPr txBox="1"/>
          <p:nvPr/>
        </p:nvSpPr>
        <p:spPr>
          <a:xfrm>
            <a:off x="0" y="0"/>
            <a:ext cx="9132888" cy="20523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44FAA-E23F-4A7E-B3D5-FFC0A1DEBD59}"/>
              </a:ext>
            </a:extLst>
          </p:cNvPr>
          <p:cNvGrpSpPr/>
          <p:nvPr/>
        </p:nvGrpSpPr>
        <p:grpSpPr>
          <a:xfrm rot="10800000" flipH="1" flipV="1">
            <a:off x="1183640" y="1098523"/>
            <a:ext cx="6390640" cy="862288"/>
            <a:chOff x="-546915" y="4905446"/>
            <a:chExt cx="12102702" cy="171442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94F34C-8D5C-4802-AB51-5119702450F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EB1DB9-10EF-4A8A-93CA-59489F72DAB6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2A48B5F-153E-4854-A44B-C258CF90E165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CD98E8E-A13F-4A84-B736-C3ECE931857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A8BAC-E318-40A1-853A-0E6E88F82EBD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01288-EA3A-4C5D-8992-C67EDC1F959F}"/>
              </a:ext>
            </a:extLst>
          </p:cNvPr>
          <p:cNvSpPr txBox="1"/>
          <p:nvPr/>
        </p:nvSpPr>
        <p:spPr>
          <a:xfrm>
            <a:off x="1183639" y="2545"/>
            <a:ext cx="83173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Metode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Pengembangan</a:t>
            </a:r>
            <a:r>
              <a:rPr lang="en-US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Sistem</a:t>
            </a:r>
            <a:endParaRPr lang="en-US" sz="4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8523C-D42A-4E9A-A6B6-B11C2D04BB13}"/>
              </a:ext>
            </a:extLst>
          </p:cNvPr>
          <p:cNvSpPr/>
          <p:nvPr/>
        </p:nvSpPr>
        <p:spPr>
          <a:xfrm>
            <a:off x="457200" y="2438400"/>
            <a:ext cx="4946016" cy="3809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 err="1">
                <a:solidFill>
                  <a:schemeClr val="tx1"/>
                </a:solidFill>
              </a:rPr>
              <a:t>Metode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pendekatan</a:t>
            </a:r>
            <a:r>
              <a:rPr lang="en-US" sz="2000" b="1" dirty="0">
                <a:solidFill>
                  <a:schemeClr val="tx1"/>
                </a:solidFill>
              </a:rPr>
              <a:t> system yang </a:t>
            </a:r>
            <a:r>
              <a:rPr lang="en-US" sz="2000" b="1" dirty="0" err="1">
                <a:solidFill>
                  <a:schemeClr val="tx1"/>
                </a:solidFill>
              </a:rPr>
              <a:t>dibangun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adalah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pendekatan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berorientasi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objek</a:t>
            </a:r>
            <a:r>
              <a:rPr lang="en-US" sz="2000" b="1" dirty="0">
                <a:solidFill>
                  <a:schemeClr val="tx1"/>
                </a:solidFill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</a:rPr>
              <a:t>pembangunan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hasil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analisis</a:t>
            </a:r>
            <a:r>
              <a:rPr lang="en-US" sz="2000" b="1" dirty="0">
                <a:solidFill>
                  <a:schemeClr val="tx1"/>
                </a:solidFill>
              </a:rPr>
              <a:t> &amp; </a:t>
            </a:r>
            <a:r>
              <a:rPr lang="en-US" sz="2000" b="1" dirty="0" err="1">
                <a:solidFill>
                  <a:schemeClr val="tx1"/>
                </a:solidFill>
              </a:rPr>
              <a:t>desain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menggunakan</a:t>
            </a:r>
            <a:r>
              <a:rPr lang="en-US" sz="2000" b="1" dirty="0">
                <a:solidFill>
                  <a:schemeClr val="tx1"/>
                </a:solidFill>
              </a:rPr>
              <a:t> UML</a:t>
            </a:r>
            <a:r>
              <a:rPr lang="id-ID" sz="2000" b="1" dirty="0">
                <a:solidFill>
                  <a:schemeClr val="tx1"/>
                </a:solidFill>
              </a:rPr>
              <a:t> :</a:t>
            </a:r>
            <a:endParaRPr lang="en-US" sz="2000" b="1" dirty="0">
              <a:solidFill>
                <a:schemeClr val="tx1"/>
              </a:solidFill>
            </a:endParaRPr>
          </a:p>
          <a:p>
            <a:pPr algn="just"/>
            <a:endParaRPr lang="en-US" sz="20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Use Case Diagram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Activity Diagram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Sequence Diagram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Class Diagram</a:t>
            </a:r>
            <a:endParaRPr lang="en-ID" sz="2000" b="1" dirty="0">
              <a:solidFill>
                <a:schemeClr val="tx1"/>
              </a:solidFill>
            </a:endParaRPr>
          </a:p>
        </p:txBody>
      </p:sp>
      <p:pic>
        <p:nvPicPr>
          <p:cNvPr id="14" name="Picture 4" descr="Integration Software- A Centralized Management for Data Integration  Interfaces">
            <a:extLst>
              <a:ext uri="{FF2B5EF4-FFF2-40B4-BE49-F238E27FC236}">
                <a16:creationId xmlns:a16="http://schemas.microsoft.com/office/drawing/2014/main" id="{34BA1E53-1903-4B72-859A-76E3001D5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98" y="1910011"/>
            <a:ext cx="3069708" cy="204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ibrary of project proposal vector library png files ▻▻▻ Clipart Art 2019">
            <a:extLst>
              <a:ext uri="{FF2B5EF4-FFF2-40B4-BE49-F238E27FC236}">
                <a16:creationId xmlns:a16="http://schemas.microsoft.com/office/drawing/2014/main" id="{E1BA4B43-2225-451D-95CD-CF829502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98" y="4220335"/>
            <a:ext cx="3091157" cy="21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67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30254</TotalTime>
  <Words>2803</Words>
  <Application>Microsoft Office PowerPoint</Application>
  <PresentationFormat>On-screen Show (4:3)</PresentationFormat>
  <Paragraphs>1140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Arial Rounded MT Bold</vt:lpstr>
      <vt:lpstr>Book Antiqua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1_Blends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Kick Off</dc:title>
  <dc:creator>Muhammad Rahman Pradipto</dc:creator>
  <cp:lastModifiedBy>Elisa Septiani Lubis</cp:lastModifiedBy>
  <cp:revision>192</cp:revision>
  <dcterms:created xsi:type="dcterms:W3CDTF">2016-01-13T09:39:27Z</dcterms:created>
  <dcterms:modified xsi:type="dcterms:W3CDTF">2021-09-02T02:22:03Z</dcterms:modified>
</cp:coreProperties>
</file>